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797675" cy="987425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EF9"/>
    <a:srgbClr val="CCECFF"/>
    <a:srgbClr val="EAB758"/>
    <a:srgbClr val="273583"/>
    <a:srgbClr val="FFCC66"/>
    <a:srgbClr val="66CCFF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31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41363"/>
            <a:ext cx="6584950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6524D9-043C-4FB0-B2A0-DCCC0E8F872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0B23-29A0-4ACC-83A2-D2D939F9EA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91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4B6B-F0D0-40BB-849E-819D60E5D5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64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2155B-2447-4175-B9F9-9DCEB06083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43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78EAC-D2B3-4030-AB26-575E9BD840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07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DEC4-A8BE-42F4-9846-C10CCCD3DB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99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93882-EC13-4149-AC4C-9370D0BC57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70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37420-D69D-4C75-955E-EEB371357F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21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C2C5-6FA2-466C-A498-40674001218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6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77087-CE21-41B4-A1A8-603AA29B0E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22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DD736-D34D-4D64-B225-FE0A277FC8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6E183-1891-467E-940D-6D7B803F82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25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5520EB-E88F-4D86-9F5E-1FE1FDB7996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E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3071813" y="206375"/>
            <a:ext cx="6048375" cy="990600"/>
          </a:xfrm>
          <a:prstGeom prst="roundRect">
            <a:avLst/>
          </a:prstGeom>
          <a:solidFill>
            <a:srgbClr val="273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1"/>
                </a:solidFill>
              </a:rPr>
              <a:t>European </a:t>
            </a:r>
            <a:r>
              <a:rPr lang="es-ES" b="1">
                <a:solidFill>
                  <a:schemeClr val="bg1"/>
                </a:solidFill>
              </a:rPr>
              <a:t>Committee </a:t>
            </a:r>
            <a:r>
              <a:rPr lang="es-ES" b="1" dirty="0" err="1">
                <a:solidFill>
                  <a:schemeClr val="bg1"/>
                </a:solidFill>
              </a:rPr>
              <a:t>for</a:t>
            </a:r>
            <a:r>
              <a:rPr lang="es-ES" b="1" dirty="0">
                <a:solidFill>
                  <a:schemeClr val="bg1"/>
                </a:solidFill>
              </a:rPr>
              <a:t> Postal </a:t>
            </a:r>
            <a:r>
              <a:rPr lang="es-ES" b="1" dirty="0" err="1">
                <a:solidFill>
                  <a:schemeClr val="bg1"/>
                </a:solidFill>
              </a:rPr>
              <a:t>Regulation</a:t>
            </a:r>
            <a:endParaRPr lang="es-ES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s-ES" sz="1400" dirty="0" err="1">
                <a:solidFill>
                  <a:schemeClr val="bg1"/>
                </a:solidFill>
              </a:rPr>
              <a:t>Chairman</a:t>
            </a:r>
            <a:r>
              <a:rPr lang="es-ES" sz="1400" dirty="0">
                <a:solidFill>
                  <a:schemeClr val="bg1"/>
                </a:solidFill>
              </a:rPr>
              <a:t>:  Mr. Germán Vázquez (E)</a:t>
            </a:r>
          </a:p>
          <a:p>
            <a:pPr algn="ctr" eaLnBrk="1" hangingPunct="1">
              <a:defRPr/>
            </a:pPr>
            <a:r>
              <a:rPr lang="es-ES" sz="1400" dirty="0">
                <a:solidFill>
                  <a:schemeClr val="bg1"/>
                </a:solidFill>
              </a:rPr>
              <a:t>Vice-</a:t>
            </a:r>
            <a:r>
              <a:rPr lang="es-ES" sz="1400" dirty="0" err="1">
                <a:solidFill>
                  <a:schemeClr val="bg1"/>
                </a:solidFill>
              </a:rPr>
              <a:t>Chairman</a:t>
            </a:r>
            <a:r>
              <a:rPr lang="es-ES" sz="1400" dirty="0">
                <a:solidFill>
                  <a:schemeClr val="bg1"/>
                </a:solidFill>
              </a:rPr>
              <a:t>:  Mr. </a:t>
            </a:r>
            <a:r>
              <a:rPr lang="es-ES" sz="1400" dirty="0" err="1">
                <a:solidFill>
                  <a:schemeClr val="bg1"/>
                </a:solidFill>
              </a:rPr>
              <a:t>Nikola</a:t>
            </a:r>
            <a:r>
              <a:rPr lang="es-ES" sz="1400" dirty="0">
                <a:solidFill>
                  <a:schemeClr val="bg1"/>
                </a:solidFill>
              </a:rPr>
              <a:t> </a:t>
            </a:r>
            <a:r>
              <a:rPr lang="es-ES" sz="1400" dirty="0" err="1">
                <a:solidFill>
                  <a:schemeClr val="bg1"/>
                </a:solidFill>
              </a:rPr>
              <a:t>Trubint</a:t>
            </a:r>
            <a:r>
              <a:rPr lang="es-ES" sz="1400" dirty="0">
                <a:solidFill>
                  <a:schemeClr val="bg1"/>
                </a:solidFill>
              </a:rPr>
              <a:t> (SRB)</a:t>
            </a:r>
          </a:p>
          <a:p>
            <a:pPr algn="ctr" eaLnBrk="1" hangingPunct="1">
              <a:defRPr/>
            </a:pPr>
            <a:r>
              <a:rPr lang="es-ES" sz="1400" dirty="0">
                <a:solidFill>
                  <a:schemeClr val="bg1"/>
                </a:solidFill>
              </a:rPr>
              <a:t>Vice-</a:t>
            </a:r>
            <a:r>
              <a:rPr lang="es-ES" sz="1400" dirty="0" err="1">
                <a:solidFill>
                  <a:schemeClr val="bg1"/>
                </a:solidFill>
              </a:rPr>
              <a:t>Chairwoman</a:t>
            </a:r>
            <a:r>
              <a:rPr lang="es-ES" sz="1400" dirty="0">
                <a:solidFill>
                  <a:schemeClr val="bg1"/>
                </a:solidFill>
              </a:rPr>
              <a:t>: Ms. Rasa </a:t>
            </a:r>
            <a:r>
              <a:rPr lang="es-ES" sz="1400" dirty="0" err="1">
                <a:solidFill>
                  <a:schemeClr val="bg1"/>
                </a:solidFill>
              </a:rPr>
              <a:t>Jasiulionienè</a:t>
            </a:r>
            <a:r>
              <a:rPr lang="es-ES" sz="1400" dirty="0">
                <a:solidFill>
                  <a:schemeClr val="bg1"/>
                </a:solidFill>
              </a:rPr>
              <a:t> (LTU)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691063" y="1412875"/>
            <a:ext cx="2808287" cy="936625"/>
          </a:xfrm>
          <a:prstGeom prst="roundRect">
            <a:avLst/>
          </a:prstGeom>
          <a:solidFill>
            <a:srgbClr val="27358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dirty="0">
                <a:solidFill>
                  <a:schemeClr val="bg1"/>
                </a:solidFill>
              </a:rPr>
              <a:t>PLENARY GROUP</a:t>
            </a:r>
          </a:p>
          <a:p>
            <a:pPr algn="ctr" eaLnBrk="1" hangingPunct="1">
              <a:defRPr/>
            </a:pPr>
            <a:r>
              <a:rPr lang="es-ES" sz="1400" dirty="0">
                <a:solidFill>
                  <a:schemeClr val="bg1"/>
                </a:solidFill>
              </a:rPr>
              <a:t>36 </a:t>
            </a:r>
            <a:r>
              <a:rPr lang="es-ES" sz="1400" dirty="0" err="1">
                <a:solidFill>
                  <a:schemeClr val="bg1"/>
                </a:solidFill>
              </a:rPr>
              <a:t>member</a:t>
            </a:r>
            <a:r>
              <a:rPr lang="es-ES" sz="1400" dirty="0">
                <a:solidFill>
                  <a:schemeClr val="bg1"/>
                </a:solidFill>
              </a:rPr>
              <a:t> </a:t>
            </a:r>
            <a:r>
              <a:rPr lang="es-ES" sz="1600" dirty="0" err="1">
                <a:solidFill>
                  <a:schemeClr val="bg1"/>
                </a:solidFill>
              </a:rPr>
              <a:t>countries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7859713" y="2103438"/>
            <a:ext cx="2520950" cy="722312"/>
          </a:xfrm>
          <a:prstGeom prst="roundRect">
            <a:avLst/>
          </a:prstGeom>
          <a:solidFill>
            <a:srgbClr val="273583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 err="1">
                <a:solidFill>
                  <a:schemeClr val="bg1"/>
                </a:solidFill>
              </a:rPr>
              <a:t>Steering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Group</a:t>
            </a:r>
            <a:endParaRPr lang="es-ES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1200" i="1" dirty="0">
                <a:solidFill>
                  <a:schemeClr val="bg1"/>
                </a:solidFill>
              </a:rPr>
              <a:t>Austria, France, </a:t>
            </a:r>
            <a:r>
              <a:rPr lang="es-ES" sz="1200" i="1" dirty="0" err="1">
                <a:solidFill>
                  <a:schemeClr val="bg1"/>
                </a:solidFill>
              </a:rPr>
              <a:t>Lithuania</a:t>
            </a:r>
            <a:r>
              <a:rPr lang="es-ES" sz="1200" i="1" dirty="0">
                <a:solidFill>
                  <a:schemeClr val="bg1"/>
                </a:solidFill>
              </a:rPr>
              <a:t>,</a:t>
            </a:r>
          </a:p>
          <a:p>
            <a:pPr algn="ctr">
              <a:defRPr/>
            </a:pPr>
            <a:r>
              <a:rPr lang="es-ES" sz="1200" i="1" dirty="0">
                <a:solidFill>
                  <a:schemeClr val="bg1"/>
                </a:solidFill>
              </a:rPr>
              <a:t>Serbia and </a:t>
            </a:r>
            <a:r>
              <a:rPr lang="es-ES" sz="1200" i="1" dirty="0" err="1">
                <a:solidFill>
                  <a:schemeClr val="bg1"/>
                </a:solidFill>
              </a:rPr>
              <a:t>Spain</a:t>
            </a:r>
            <a:endParaRPr lang="es-ES" sz="1200" i="1" dirty="0">
              <a:solidFill>
                <a:schemeClr val="bg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6240016" y="3524251"/>
            <a:ext cx="3722687" cy="2474912"/>
          </a:xfrm>
          <a:prstGeom prst="roundRect">
            <a:avLst/>
          </a:prstGeom>
          <a:solidFill>
            <a:srgbClr val="EAB758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400" b="1" dirty="0">
                <a:solidFill>
                  <a:schemeClr val="tx1"/>
                </a:solidFill>
              </a:rPr>
              <a:t>WG POLICY – 33 </a:t>
            </a:r>
            <a:r>
              <a:rPr lang="es-ES" sz="1400" b="1" dirty="0" err="1">
                <a:solidFill>
                  <a:schemeClr val="tx1"/>
                </a:solidFill>
              </a:rPr>
              <a:t>member</a:t>
            </a:r>
            <a:r>
              <a:rPr lang="es-ES" sz="1400" b="1" dirty="0">
                <a:solidFill>
                  <a:schemeClr val="tx1"/>
                </a:solidFill>
              </a:rPr>
              <a:t> </a:t>
            </a:r>
            <a:r>
              <a:rPr lang="es-ES" sz="1400" b="1" dirty="0" err="1">
                <a:solidFill>
                  <a:schemeClr val="tx1"/>
                </a:solidFill>
              </a:rPr>
              <a:t>countries</a:t>
            </a:r>
            <a:endParaRPr lang="es-ES" sz="1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s-ES" sz="1000" b="1" dirty="0" err="1">
                <a:solidFill>
                  <a:schemeClr val="tx1"/>
                </a:solidFill>
              </a:rPr>
              <a:t>Chairman</a:t>
            </a:r>
            <a:r>
              <a:rPr lang="es-ES" sz="1000" b="1" dirty="0">
                <a:solidFill>
                  <a:schemeClr val="tx1"/>
                </a:solidFill>
              </a:rPr>
              <a:t>:  Mr. Andreas </a:t>
            </a:r>
            <a:r>
              <a:rPr lang="es-ES" sz="1000" b="1" dirty="0" err="1">
                <a:solidFill>
                  <a:schemeClr val="tx1"/>
                </a:solidFill>
              </a:rPr>
              <a:t>Hach</a:t>
            </a:r>
            <a:r>
              <a:rPr lang="es-ES" sz="1000" b="1" dirty="0">
                <a:solidFill>
                  <a:schemeClr val="tx1"/>
                </a:solidFill>
              </a:rPr>
              <a:t> (AUT)</a:t>
            </a:r>
          </a:p>
          <a:p>
            <a:pPr algn="ctr" eaLnBrk="1" hangingPunct="1">
              <a:defRPr/>
            </a:pPr>
            <a:endParaRPr lang="es-ES" sz="1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ES" sz="1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ES" sz="1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Austria, </a:t>
            </a:r>
            <a:r>
              <a:rPr lang="es-ES" sz="1000" i="1" dirty="0" err="1">
                <a:solidFill>
                  <a:schemeClr val="tx1"/>
                </a:solidFill>
              </a:rPr>
              <a:t>Belgium</a:t>
            </a:r>
            <a:r>
              <a:rPr lang="es-ES" sz="1000" i="1" dirty="0">
                <a:solidFill>
                  <a:schemeClr val="tx1"/>
                </a:solidFill>
              </a:rPr>
              <a:t>, Bosnia and Herzegovina, Bulgaria,  </a:t>
            </a:r>
            <a:r>
              <a:rPr lang="es-ES" sz="1000" i="1" dirty="0" err="1">
                <a:solidFill>
                  <a:schemeClr val="tx1"/>
                </a:solidFill>
              </a:rPr>
              <a:t>Croatia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Czech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Republic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Denmark</a:t>
            </a:r>
            <a:r>
              <a:rPr lang="es-ES" sz="1000" i="1" dirty="0">
                <a:solidFill>
                  <a:schemeClr val="tx1"/>
                </a:solidFill>
              </a:rPr>
              <a:t>, Estonia,</a:t>
            </a:r>
          </a:p>
          <a:p>
            <a:pPr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Finland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France,Georgia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Germany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Greece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Hungary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Latvia</a:t>
            </a:r>
            <a:r>
              <a:rPr lang="es-ES" sz="1000" i="1" dirty="0">
                <a:solidFill>
                  <a:schemeClr val="tx1"/>
                </a:solidFill>
              </a:rPr>
              <a:t>, Liechtenstein, </a:t>
            </a:r>
            <a:r>
              <a:rPr lang="es-ES" sz="1000" i="1" dirty="0" err="1">
                <a:solidFill>
                  <a:schemeClr val="tx1"/>
                </a:solidFill>
              </a:rPr>
              <a:t>Lithuania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Luxembourg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</a:p>
          <a:p>
            <a:pPr algn="ctr" eaLnBrk="1" hangingPunct="1">
              <a:defRPr/>
            </a:pPr>
            <a:r>
              <a:rPr lang="es-ES" sz="1000" i="1" dirty="0" err="1">
                <a:solidFill>
                  <a:schemeClr val="tx1"/>
                </a:solidFill>
              </a:rPr>
              <a:t>Republic</a:t>
            </a:r>
            <a:r>
              <a:rPr lang="es-ES" sz="1000" i="1" dirty="0">
                <a:solidFill>
                  <a:schemeClr val="tx1"/>
                </a:solidFill>
              </a:rPr>
              <a:t> of North Macedonia, Malta, Montenegro, </a:t>
            </a:r>
            <a:r>
              <a:rPr lang="es-ES" sz="1000" i="1" dirty="0" err="1">
                <a:solidFill>
                  <a:schemeClr val="tx1"/>
                </a:solidFill>
              </a:rPr>
              <a:t>Netherlands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Norway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Poland</a:t>
            </a:r>
            <a:r>
              <a:rPr lang="es-ES" sz="1000" i="1" dirty="0">
                <a:solidFill>
                  <a:schemeClr val="tx1"/>
                </a:solidFill>
              </a:rPr>
              <a:t>, Portugal, Romania, Serbia, </a:t>
            </a:r>
            <a:r>
              <a:rPr lang="es-ES" sz="1000" i="1" dirty="0" err="1">
                <a:solidFill>
                  <a:schemeClr val="tx1"/>
                </a:solidFill>
              </a:rPr>
              <a:t>Slovak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Republic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Slovenia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Spain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Sweden</a:t>
            </a:r>
            <a:r>
              <a:rPr lang="es-ES" sz="1000" i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Türkiye</a:t>
            </a:r>
            <a:r>
              <a:rPr lang="es-ES" sz="1000" i="1" dirty="0">
                <a:solidFill>
                  <a:schemeClr val="tx1"/>
                </a:solidFill>
              </a:rPr>
              <a:t> and </a:t>
            </a:r>
            <a:r>
              <a:rPr lang="es-ES" sz="1000" i="1" dirty="0" err="1">
                <a:solidFill>
                  <a:schemeClr val="tx1"/>
                </a:solidFill>
              </a:rPr>
              <a:t>United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Kingdom</a:t>
            </a:r>
            <a:endParaRPr lang="es-ES" sz="1000" i="1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2063750" y="3513138"/>
            <a:ext cx="3803650" cy="2486025"/>
          </a:xfrm>
          <a:prstGeom prst="roundRect">
            <a:avLst/>
          </a:prstGeom>
          <a:solidFill>
            <a:srgbClr val="EAB758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1" hangingPunct="1">
              <a:defRPr/>
            </a:pPr>
            <a:endParaRPr lang="es-ES" sz="1400" b="1" dirty="0">
              <a:solidFill>
                <a:schemeClr val="tx1"/>
              </a:solidFill>
            </a:endParaRPr>
          </a:p>
          <a:p>
            <a:pPr marL="342900" indent="-342900" algn="ctr" eaLnBrk="1" hangingPunct="1">
              <a:defRPr/>
            </a:pPr>
            <a:r>
              <a:rPr lang="es-ES" sz="1400" b="1" dirty="0">
                <a:solidFill>
                  <a:schemeClr val="tx1"/>
                </a:solidFill>
              </a:rPr>
              <a:t>WG UPU - 35 </a:t>
            </a:r>
            <a:r>
              <a:rPr lang="es-ES" sz="1400" b="1" dirty="0" err="1">
                <a:solidFill>
                  <a:schemeClr val="tx1"/>
                </a:solidFill>
              </a:rPr>
              <a:t>member</a:t>
            </a:r>
            <a:r>
              <a:rPr lang="es-ES" sz="1400" b="1" dirty="0">
                <a:solidFill>
                  <a:schemeClr val="tx1"/>
                </a:solidFill>
              </a:rPr>
              <a:t> </a:t>
            </a:r>
            <a:r>
              <a:rPr lang="es-ES" sz="1400" b="1" dirty="0" err="1">
                <a:solidFill>
                  <a:schemeClr val="tx1"/>
                </a:solidFill>
              </a:rPr>
              <a:t>countries</a:t>
            </a:r>
            <a:endParaRPr lang="es-ES" sz="1400" b="1" dirty="0">
              <a:solidFill>
                <a:schemeClr val="tx1"/>
              </a:solidFill>
            </a:endParaRPr>
          </a:p>
          <a:p>
            <a:pPr marL="342900" indent="-342900" algn="ctr" eaLnBrk="1" hangingPunct="1">
              <a:defRPr/>
            </a:pPr>
            <a:r>
              <a:rPr lang="es-ES" sz="1000" b="1" dirty="0" err="1">
                <a:solidFill>
                  <a:schemeClr val="tx1"/>
                </a:solidFill>
              </a:rPr>
              <a:t>Chairman</a:t>
            </a:r>
            <a:r>
              <a:rPr lang="es-ES" sz="1000" b="1" dirty="0">
                <a:solidFill>
                  <a:schemeClr val="tx1"/>
                </a:solidFill>
              </a:rPr>
              <a:t>: Mr. </a:t>
            </a:r>
            <a:r>
              <a:rPr lang="es-ES" sz="1000" b="1" dirty="0" err="1">
                <a:solidFill>
                  <a:schemeClr val="tx1"/>
                </a:solidFill>
              </a:rPr>
              <a:t>Farid</a:t>
            </a:r>
            <a:r>
              <a:rPr lang="es-ES" sz="1000" b="1" dirty="0">
                <a:solidFill>
                  <a:schemeClr val="tx1"/>
                </a:solidFill>
              </a:rPr>
              <a:t> </a:t>
            </a:r>
            <a:r>
              <a:rPr lang="es-ES" sz="1000" b="1" dirty="0" err="1">
                <a:solidFill>
                  <a:schemeClr val="tx1"/>
                </a:solidFill>
              </a:rPr>
              <a:t>Tamimount</a:t>
            </a:r>
            <a:r>
              <a:rPr lang="es-ES" sz="1000" b="1" dirty="0">
                <a:solidFill>
                  <a:schemeClr val="tx1"/>
                </a:solidFill>
              </a:rPr>
              <a:t> (F)</a:t>
            </a:r>
          </a:p>
          <a:p>
            <a:pPr marL="342900" indent="-342900" algn="ctr" eaLnBrk="1" hangingPunct="1">
              <a:defRPr/>
            </a:pPr>
            <a:endParaRPr lang="es-ES" sz="1400" b="1" dirty="0">
              <a:solidFill>
                <a:schemeClr val="tx1"/>
              </a:solidFill>
            </a:endParaRPr>
          </a:p>
          <a:p>
            <a:pPr marL="342900" indent="-342900" algn="ctr" eaLnBrk="1" hangingPunct="1">
              <a:defRPr/>
            </a:pPr>
            <a:endParaRPr lang="es-ES" sz="1000" dirty="0">
              <a:solidFill>
                <a:schemeClr val="tx1"/>
              </a:solidFill>
            </a:endParaRPr>
          </a:p>
          <a:p>
            <a:pPr marL="342900" indent="-342900"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Austria, </a:t>
            </a:r>
            <a:r>
              <a:rPr lang="es-ES" sz="1000" i="1" dirty="0" err="1">
                <a:solidFill>
                  <a:schemeClr val="tx1"/>
                </a:solidFill>
              </a:rPr>
              <a:t>Belgium</a:t>
            </a:r>
            <a:r>
              <a:rPr lang="es-ES" sz="1000" i="1" dirty="0">
                <a:solidFill>
                  <a:schemeClr val="tx1"/>
                </a:solidFill>
              </a:rPr>
              <a:t>, Bosnia and Herzegovina, Bulgaria, </a:t>
            </a:r>
            <a:r>
              <a:rPr lang="es-ES" sz="1000" i="1" dirty="0" err="1">
                <a:solidFill>
                  <a:schemeClr val="tx1"/>
                </a:solidFill>
              </a:rPr>
              <a:t>Croatia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Czech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Republic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Denmark</a:t>
            </a:r>
            <a:r>
              <a:rPr lang="es-ES" sz="1000" i="1" dirty="0">
                <a:solidFill>
                  <a:schemeClr val="tx1"/>
                </a:solidFill>
              </a:rPr>
              <a:t>,</a:t>
            </a:r>
          </a:p>
          <a:p>
            <a:pPr marL="342900" indent="-342900"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 Estonia, </a:t>
            </a:r>
            <a:r>
              <a:rPr lang="es-ES" sz="1000" i="1" dirty="0" err="1">
                <a:solidFill>
                  <a:schemeClr val="tx1"/>
                </a:solidFill>
              </a:rPr>
              <a:t>Finland</a:t>
            </a:r>
            <a:r>
              <a:rPr lang="es-ES" sz="1000" i="1" dirty="0">
                <a:solidFill>
                  <a:schemeClr val="tx1"/>
                </a:solidFill>
              </a:rPr>
              <a:t>, France, Georgia, </a:t>
            </a:r>
            <a:r>
              <a:rPr lang="es-ES" sz="1000" i="1" dirty="0" err="1">
                <a:solidFill>
                  <a:schemeClr val="tx1"/>
                </a:solidFill>
              </a:rPr>
              <a:t>Germany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Greece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Hungary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Italy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Latvia</a:t>
            </a:r>
            <a:r>
              <a:rPr lang="es-ES" sz="1000" i="1" dirty="0">
                <a:solidFill>
                  <a:schemeClr val="tx1"/>
                </a:solidFill>
              </a:rPr>
              <a:t>, Liechtenstein, </a:t>
            </a:r>
            <a:r>
              <a:rPr lang="es-ES" sz="1000" i="1" dirty="0" err="1">
                <a:solidFill>
                  <a:schemeClr val="tx1"/>
                </a:solidFill>
              </a:rPr>
              <a:t>Lithuania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</a:p>
          <a:p>
            <a:pPr marL="342900" indent="-342900" algn="ctr" eaLnBrk="1" hangingPunct="1">
              <a:defRPr/>
            </a:pPr>
            <a:r>
              <a:rPr lang="es-ES" sz="1000" i="1" dirty="0" err="1">
                <a:solidFill>
                  <a:schemeClr val="tx1"/>
                </a:solidFill>
              </a:rPr>
              <a:t>Luxembourg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Republic</a:t>
            </a:r>
            <a:r>
              <a:rPr lang="es-ES" sz="1000" i="1" dirty="0">
                <a:solidFill>
                  <a:schemeClr val="tx1"/>
                </a:solidFill>
              </a:rPr>
              <a:t> of North Macedonia, Malta, </a:t>
            </a:r>
          </a:p>
          <a:p>
            <a:pPr marL="342900" indent="-342900"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Montenegro, </a:t>
            </a:r>
            <a:r>
              <a:rPr lang="es-ES" sz="1000" i="1" dirty="0" err="1">
                <a:solidFill>
                  <a:schemeClr val="tx1"/>
                </a:solidFill>
              </a:rPr>
              <a:t>Netherlands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Norway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Poland</a:t>
            </a:r>
            <a:r>
              <a:rPr lang="es-ES" sz="1000" i="1" dirty="0">
                <a:solidFill>
                  <a:schemeClr val="tx1"/>
                </a:solidFill>
              </a:rPr>
              <a:t>,  </a:t>
            </a:r>
          </a:p>
          <a:p>
            <a:pPr marL="342900" indent="-342900"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 Portugal, Romania, Serbia, </a:t>
            </a:r>
            <a:r>
              <a:rPr lang="es-ES" sz="1000" i="1" dirty="0" err="1">
                <a:solidFill>
                  <a:schemeClr val="tx1"/>
                </a:solidFill>
              </a:rPr>
              <a:t>Slovak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Republic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Slovenia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Spain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Sweeden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Switzerland</a:t>
            </a:r>
            <a:r>
              <a:rPr lang="es-ES" sz="1000" i="1" dirty="0">
                <a:solidFill>
                  <a:schemeClr val="tx1"/>
                </a:solidFill>
              </a:rPr>
              <a:t>, </a:t>
            </a:r>
            <a:r>
              <a:rPr lang="es-ES" sz="1000" i="1" dirty="0" err="1">
                <a:solidFill>
                  <a:schemeClr val="tx1"/>
                </a:solidFill>
              </a:rPr>
              <a:t>Türkiye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</a:p>
          <a:p>
            <a:pPr marL="342900" indent="-342900" algn="ctr" eaLnBrk="1" hangingPunct="1">
              <a:defRPr/>
            </a:pPr>
            <a:r>
              <a:rPr lang="es-ES" sz="1000" i="1" dirty="0">
                <a:solidFill>
                  <a:schemeClr val="tx1"/>
                </a:solidFill>
              </a:rPr>
              <a:t>and </a:t>
            </a:r>
            <a:r>
              <a:rPr lang="es-ES" sz="1000" i="1" dirty="0" err="1">
                <a:solidFill>
                  <a:schemeClr val="tx1"/>
                </a:solidFill>
              </a:rPr>
              <a:t>United</a:t>
            </a:r>
            <a:r>
              <a:rPr lang="es-ES" sz="1000" i="1" dirty="0">
                <a:solidFill>
                  <a:schemeClr val="tx1"/>
                </a:solidFill>
              </a:rPr>
              <a:t> </a:t>
            </a:r>
            <a:r>
              <a:rPr lang="es-ES" sz="1000" i="1" dirty="0" err="1">
                <a:solidFill>
                  <a:schemeClr val="tx1"/>
                </a:solidFill>
              </a:rPr>
              <a:t>Kingdom</a:t>
            </a:r>
            <a:endParaRPr lang="es-ES" sz="1000" i="1" dirty="0">
              <a:solidFill>
                <a:schemeClr val="tx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0112375" y="5300663"/>
            <a:ext cx="1512888" cy="5778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b="1" dirty="0" err="1">
                <a:solidFill>
                  <a:schemeClr val="tx1"/>
                </a:solidFill>
              </a:rPr>
              <a:t>Ministries</a:t>
            </a:r>
            <a:r>
              <a:rPr lang="es-ES" sz="1100" b="1" dirty="0">
                <a:solidFill>
                  <a:schemeClr val="tx1"/>
                </a:solidFill>
              </a:rPr>
              <a:t> </a:t>
            </a:r>
            <a:r>
              <a:rPr lang="es-ES" sz="1100" b="1" dirty="0" err="1">
                <a:solidFill>
                  <a:schemeClr val="tx1"/>
                </a:solidFill>
              </a:rPr>
              <a:t>Group</a:t>
            </a:r>
            <a:endParaRPr lang="es-ES" sz="11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s-ES" sz="1100" dirty="0">
                <a:solidFill>
                  <a:schemeClr val="tx1"/>
                </a:solidFill>
              </a:rPr>
              <a:t>24 </a:t>
            </a:r>
            <a:r>
              <a:rPr lang="es-ES" sz="1100" dirty="0" err="1">
                <a:solidFill>
                  <a:schemeClr val="tx1"/>
                </a:solidFill>
              </a:rPr>
              <a:t>member</a:t>
            </a:r>
            <a:r>
              <a:rPr lang="es-ES" sz="1100" dirty="0">
                <a:solidFill>
                  <a:schemeClr val="tx1"/>
                </a:solidFill>
              </a:rPr>
              <a:t> </a:t>
            </a:r>
            <a:r>
              <a:rPr lang="es-ES" sz="1100" dirty="0" err="1">
                <a:solidFill>
                  <a:schemeClr val="tx1"/>
                </a:solidFill>
              </a:rPr>
              <a:t>countries</a:t>
            </a:r>
            <a:endParaRPr lang="es-ES" sz="1100" dirty="0">
              <a:solidFill>
                <a:schemeClr val="tx1"/>
              </a:solidFill>
            </a:endParaRPr>
          </a:p>
        </p:txBody>
      </p:sp>
      <p:pic>
        <p:nvPicPr>
          <p:cNvPr id="3080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06375"/>
            <a:ext cx="13684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CuadroTexto 69"/>
          <p:cNvSpPr txBox="1">
            <a:spLocks noChangeArrowheads="1"/>
          </p:cNvSpPr>
          <p:nvPr/>
        </p:nvSpPr>
        <p:spPr bwMode="auto">
          <a:xfrm>
            <a:off x="357188" y="785813"/>
            <a:ext cx="1871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900" dirty="0" err="1"/>
              <a:t>Updated</a:t>
            </a:r>
            <a:r>
              <a:rPr lang="es-ES" altLang="es-ES" sz="1000" dirty="0"/>
              <a:t>  March 2023</a:t>
            </a:r>
          </a:p>
        </p:txBody>
      </p:sp>
      <p:cxnSp>
        <p:nvCxnSpPr>
          <p:cNvPr id="10" name="Conector angular 9"/>
          <p:cNvCxnSpPr>
            <a:stCxn id="8" idx="3"/>
            <a:endCxn id="11" idx="1"/>
          </p:cNvCxnSpPr>
          <p:nvPr/>
        </p:nvCxnSpPr>
        <p:spPr>
          <a:xfrm>
            <a:off x="7499350" y="1881188"/>
            <a:ext cx="360363" cy="5842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14" idx="3"/>
            <a:endCxn id="16" idx="0"/>
          </p:cNvCxnSpPr>
          <p:nvPr/>
        </p:nvCxnSpPr>
        <p:spPr>
          <a:xfrm>
            <a:off x="9962703" y="4761707"/>
            <a:ext cx="906116" cy="53895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8" idx="2"/>
            <a:endCxn id="15" idx="0"/>
          </p:cNvCxnSpPr>
          <p:nvPr/>
        </p:nvCxnSpPr>
        <p:spPr>
          <a:xfrm rot="5400000">
            <a:off x="4448969" y="1866106"/>
            <a:ext cx="1163638" cy="213042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>
            <a:stCxn id="8" idx="2"/>
            <a:endCxn id="14" idx="0"/>
          </p:cNvCxnSpPr>
          <p:nvPr/>
        </p:nvCxnSpPr>
        <p:spPr>
          <a:xfrm rot="16200000" flipH="1">
            <a:off x="6510908" y="1933798"/>
            <a:ext cx="1174751" cy="200615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5" idx="2"/>
            <a:endCxn id="8" idx="0"/>
          </p:cNvCxnSpPr>
          <p:nvPr/>
        </p:nvCxnSpPr>
        <p:spPr>
          <a:xfrm rot="5400000">
            <a:off x="5988050" y="1304925"/>
            <a:ext cx="215900" cy="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240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PowerPoint Presentation</vt:lpstr>
    </vt:vector>
  </TitlesOfParts>
  <Company>Ministerio de Fomento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ablas</dc:creator>
  <cp:lastModifiedBy>Susanne Have</cp:lastModifiedBy>
  <cp:revision>107</cp:revision>
  <cp:lastPrinted>2021-04-30T07:50:48Z</cp:lastPrinted>
  <dcterms:created xsi:type="dcterms:W3CDTF">2010-07-14T16:12:56Z</dcterms:created>
  <dcterms:modified xsi:type="dcterms:W3CDTF">2023-03-22T06:00:01Z</dcterms:modified>
</cp:coreProperties>
</file>